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2" r:id="rId5"/>
    <p:sldId id="263" r:id="rId6"/>
    <p:sldId id="265" r:id="rId7"/>
    <p:sldId id="267" r:id="rId8"/>
    <p:sldId id="269" r:id="rId9"/>
    <p:sldId id="272" r:id="rId10"/>
    <p:sldId id="273" r:id="rId11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64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0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id-ID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FD6DAD3-1617-4AE3-ABF7-17DC5CF78331}" type="datetimeFigureOut">
              <a:rPr lang="id-ID" smtClean="0"/>
              <a:t>09/05/2024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id-ID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5355FC4-DD21-4293-82DE-C90E1F79EA63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0" y="6067728"/>
            <a:ext cx="9144000" cy="784879"/>
            <a:chOff x="0" y="2875344"/>
            <a:chExt cx="9144000" cy="814128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857"/>
            <a:stretch/>
          </p:blipFill>
          <p:spPr bwMode="auto">
            <a:xfrm>
              <a:off x="0" y="3275894"/>
              <a:ext cx="9144000" cy="413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509"/>
            <a:stretch/>
          </p:blipFill>
          <p:spPr bwMode="auto">
            <a:xfrm>
              <a:off x="0" y="2875344"/>
              <a:ext cx="9144000" cy="4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Freeform 6"/>
          <p:cNvSpPr/>
          <p:nvPr/>
        </p:nvSpPr>
        <p:spPr>
          <a:xfrm>
            <a:off x="5470524" y="6074160"/>
            <a:ext cx="3709988" cy="783840"/>
          </a:xfrm>
          <a:custGeom>
            <a:avLst/>
            <a:gdLst>
              <a:gd name="connsiteX0" fmla="*/ 231820 w 1944710"/>
              <a:gd name="connsiteY0" fmla="*/ 0 h 888642"/>
              <a:gd name="connsiteX1" fmla="*/ 0 w 1944710"/>
              <a:gd name="connsiteY1" fmla="*/ 708338 h 888642"/>
              <a:gd name="connsiteX2" fmla="*/ 1944710 w 1944710"/>
              <a:gd name="connsiteY2" fmla="*/ 888642 h 888642"/>
              <a:gd name="connsiteX3" fmla="*/ 1931831 w 1944710"/>
              <a:gd name="connsiteY3" fmla="*/ 12879 h 888642"/>
              <a:gd name="connsiteX4" fmla="*/ 231820 w 1944710"/>
              <a:gd name="connsiteY4" fmla="*/ 0 h 88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710" h="888642">
                <a:moveTo>
                  <a:pt x="231820" y="0"/>
                </a:moveTo>
                <a:lnTo>
                  <a:pt x="0" y="708338"/>
                </a:lnTo>
                <a:lnTo>
                  <a:pt x="1944710" y="888642"/>
                </a:lnTo>
                <a:lnTo>
                  <a:pt x="1931831" y="12879"/>
                </a:lnTo>
                <a:lnTo>
                  <a:pt x="231820" y="0"/>
                </a:lnTo>
                <a:close/>
              </a:path>
            </a:pathLst>
          </a:custGeom>
          <a:solidFill>
            <a:srgbClr val="169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i="1" dirty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IKHLAS BHAKTI BINA BANGSA</a:t>
            </a:r>
          </a:p>
          <a:p>
            <a:pPr algn="ctr">
              <a:defRPr/>
            </a:pPr>
            <a:r>
              <a:rPr lang="en-US" sz="1600" b="1" i="1" dirty="0">
                <a:solidFill>
                  <a:srgbClr val="FFFFFF"/>
                </a:solidFill>
                <a:latin typeface="Andalus" pitchFamily="18" charset="-78"/>
                <a:cs typeface="Andalus" pitchFamily="18" charset="-78"/>
              </a:rPr>
              <a:t>BERBUDI BAWA LAKSANA</a:t>
            </a:r>
            <a:endParaRPr lang="id-ID" sz="1600" b="1" i="1" dirty="0">
              <a:solidFill>
                <a:srgbClr val="FFFFFF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467544" y="1545161"/>
            <a:ext cx="73841" cy="449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9" name="Picture 8" descr="id-is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28694"/>
            <a:ext cx="1475706" cy="10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51520" y="478361"/>
            <a:ext cx="60325" cy="5562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11" name="Picture 13" descr="id_flag"/>
          <p:cNvPicPr>
            <a:picLocks noChangeAspect="1" noChangeArrowheads="1" noCrop="1"/>
          </p:cNvPicPr>
          <p:nvPr/>
        </p:nvPicPr>
        <p:blipFill>
          <a:blip r:embed="rId5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75" y="451962"/>
            <a:ext cx="155575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83854" y="3989382"/>
            <a:ext cx="79325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smtClean="0">
                <a:solidFill>
                  <a:srgbClr val="C00000"/>
                </a:solidFill>
                <a:latin typeface="Bodoni MT Black" pitchFamily="18" charset="0"/>
              </a:rPr>
              <a:t>HASIL RAKERNAS 2024</a:t>
            </a:r>
          </a:p>
          <a:p>
            <a:pPr algn="ctr"/>
            <a:r>
              <a:rPr lang="id-ID" sz="2400" dirty="0" smtClean="0">
                <a:solidFill>
                  <a:srgbClr val="C00000"/>
                </a:solidFill>
                <a:latin typeface="Bodoni MT Black" pitchFamily="18" charset="0"/>
              </a:rPr>
              <a:t>PROGRAM PEMBINAAN ANGGOTA DEWASA</a:t>
            </a:r>
            <a:r>
              <a:rPr lang="en-US" sz="2400" dirty="0" smtClean="0">
                <a:solidFill>
                  <a:srgbClr val="C00000"/>
                </a:solidFill>
                <a:latin typeface="Bodoni MT Black" pitchFamily="18" charset="0"/>
              </a:rPr>
              <a:t> </a:t>
            </a:r>
            <a:endParaRPr lang="en-US" sz="2400" dirty="0">
              <a:solidFill>
                <a:srgbClr val="C00000"/>
              </a:solidFill>
              <a:latin typeface="Bodoni MT Black" pitchFamily="18" charset="0"/>
            </a:endParaRP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Bodoni MT Black" pitchFamily="18" charset="0"/>
              </a:rPr>
              <a:t>GERAKAN PRAMUKA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  <a:latin typeface="Bodoni MT Black" pitchFamily="18" charset="0"/>
              </a:rPr>
              <a:t>KWARTIR </a:t>
            </a:r>
            <a:r>
              <a:rPr lang="id-ID" sz="2800" dirty="0" smtClean="0">
                <a:solidFill>
                  <a:srgbClr val="C00000"/>
                </a:solidFill>
                <a:latin typeface="Bodoni MT Black" pitchFamily="18" charset="0"/>
              </a:rPr>
              <a:t>NASIONAL</a:t>
            </a:r>
            <a:endParaRPr lang="en-US" sz="2800" dirty="0">
              <a:solidFill>
                <a:srgbClr val="C00000"/>
              </a:solidFill>
              <a:latin typeface="Bodoni MT Black" pitchFamily="18" charset="0"/>
            </a:endParaRPr>
          </a:p>
        </p:txBody>
      </p:sp>
      <p:pic>
        <p:nvPicPr>
          <p:cNvPr id="1027" name="Picture 3" descr="C:\Users\ACER\Pictures\images (14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1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2348">
            <a:off x="2707271" y="406005"/>
            <a:ext cx="5832648" cy="3496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25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1026" name="Picture 2" descr="C:\Users\ACER\Pictures\images (3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7" r="5579"/>
          <a:stretch/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CER\Pictures\images (6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4F5F3"/>
              </a:clrFrom>
              <a:clrTo>
                <a:srgbClr val="F4F5F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6470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32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73" t="25646" r="20513" b="18104"/>
          <a:stretch/>
        </p:blipFill>
        <p:spPr bwMode="auto">
          <a:xfrm>
            <a:off x="-3524" y="0"/>
            <a:ext cx="914752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476672"/>
            <a:ext cx="8568952" cy="107721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AKREDITASI   PUSDIKLATNAS   HINGGA   PUSDIKLATCAB</a:t>
            </a:r>
            <a:endParaRPr lang="id-ID" sz="3200" b="1" dirty="0">
              <a:solidFill>
                <a:srgbClr val="FFFF00"/>
              </a:solidFill>
              <a:latin typeface="Copperplate Gothic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1988840"/>
            <a:ext cx="6840760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Orientasi Mabi dan Pengurus Pusdiklat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988840"/>
            <a:ext cx="1215752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latin typeface="Copperplate Gothic Bold" pitchFamily="34" charset="0"/>
              </a:rPr>
              <a:t>2024</a:t>
            </a:r>
            <a:endParaRPr lang="id-ID" sz="2400" b="1" dirty="0">
              <a:latin typeface="Copperplate Gothic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2784410"/>
            <a:ext cx="6840760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Pendirian Lembaga Akreditasi Pusdiklat Kepramukaan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2793702"/>
            <a:ext cx="1215752" cy="78483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2025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79712" y="3966155"/>
            <a:ext cx="6840760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Sosialisasi Akreditasi Pusdiklat dan Sertifikasi Tenaga Pendidik Kepramukaan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3975447"/>
            <a:ext cx="1215752" cy="7848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2026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79712" y="5143341"/>
            <a:ext cx="68407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rgbClr val="C00000"/>
                </a:solidFill>
                <a:latin typeface="Cambria" pitchFamily="18" charset="0"/>
              </a:rPr>
              <a:t>Akreditasi Pusdiklatda</a:t>
            </a:r>
            <a:endParaRPr lang="id-ID" sz="24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5143341"/>
            <a:ext cx="12157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solidFill>
                  <a:srgbClr val="C00000"/>
                </a:solidFill>
                <a:latin typeface="Copperplate Gothic Bold" pitchFamily="34" charset="0"/>
              </a:rPr>
              <a:t>2027</a:t>
            </a:r>
            <a:endParaRPr lang="id-ID" sz="2400" b="1" dirty="0">
              <a:solidFill>
                <a:srgbClr val="C00000"/>
              </a:solidFill>
              <a:latin typeface="Copperplate Gothic Bold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2814" y="5919663"/>
            <a:ext cx="684076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rgbClr val="00642D"/>
                </a:solidFill>
                <a:latin typeface="Cambria" pitchFamily="18" charset="0"/>
              </a:rPr>
              <a:t>Akreditasi Pusdiklatcab</a:t>
            </a:r>
            <a:endParaRPr lang="id-ID" sz="2400" b="1" dirty="0">
              <a:solidFill>
                <a:srgbClr val="00642D"/>
              </a:solidFill>
              <a:latin typeface="Cambr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622" y="5919663"/>
            <a:ext cx="1215752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solidFill>
                  <a:srgbClr val="00642D"/>
                </a:solidFill>
                <a:latin typeface="Copperplate Gothic Bold" pitchFamily="34" charset="0"/>
              </a:rPr>
              <a:t>2028</a:t>
            </a:r>
            <a:endParaRPr lang="id-ID" sz="2400" b="1" dirty="0">
              <a:solidFill>
                <a:srgbClr val="00642D"/>
              </a:solidFill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99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3074" name="Picture 2" descr="C:\Users\ACER\Pictures\images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08"/>
            <a:ext cx="9144000" cy="688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476672"/>
            <a:ext cx="8568952" cy="107721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STANDAR  MUTU  DAN </a:t>
            </a:r>
          </a:p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TATA  KELOLA  PELATIHAN </a:t>
            </a:r>
            <a:endParaRPr lang="id-ID" sz="3200" b="1" dirty="0">
              <a:solidFill>
                <a:srgbClr val="FFFF00"/>
              </a:solidFill>
              <a:latin typeface="Copperplate Goth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1772816"/>
            <a:ext cx="6840760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Peluncuran Buku Panduan Pembina Pramuka</a:t>
            </a:r>
          </a:p>
          <a:p>
            <a:r>
              <a:rPr lang="id-ID" sz="2400" b="1" dirty="0" smtClean="0">
                <a:latin typeface="Cambria" pitchFamily="18" charset="0"/>
              </a:rPr>
              <a:t>Golongan Siaga, Penggalang, Penegak, Pandega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2784410"/>
            <a:ext cx="6840760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Pengembangan Aplikasi Database Potensi Tenaga Pendidik Kepramukaan 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2936" y="1818983"/>
            <a:ext cx="1215752" cy="7848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2024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3966155"/>
            <a:ext cx="6840760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Peningkatan Kepala Pusdiklat </a:t>
            </a: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Gerakan Pramuka Tingkat </a:t>
            </a: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Cabang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975447"/>
            <a:ext cx="1215752" cy="7848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2026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9712" y="5143341"/>
            <a:ext cx="6840760" cy="461665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Sertifikasi Tenaga Pendidik Kepramukaan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143341"/>
            <a:ext cx="1215752" cy="461665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latin typeface="Copperplate Gothic Bold" pitchFamily="34" charset="0"/>
              </a:rPr>
              <a:t>2027</a:t>
            </a:r>
            <a:endParaRPr lang="id-ID" sz="2400" b="1" dirty="0">
              <a:latin typeface="Copperplate Gothic Bol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2814" y="5919663"/>
            <a:ext cx="684076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Sertifikasi Tenaga Pendidik Kepramukaan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4622" y="5919663"/>
            <a:ext cx="1215752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latin typeface="Copperplate Gothic Bold" pitchFamily="34" charset="0"/>
              </a:rPr>
              <a:t>2028</a:t>
            </a:r>
            <a:endParaRPr lang="id-ID" sz="2400" b="1" dirty="0">
              <a:latin typeface="Copperplate Gothic Bold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2936" y="2847036"/>
            <a:ext cx="1215752" cy="78483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2025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51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pic>
        <p:nvPicPr>
          <p:cNvPr id="4098" name="Picture 2" descr="C:\Users\ACER\Pictures\images (1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56"/>
            <a:ext cx="9144000" cy="686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332656"/>
            <a:ext cx="8568952" cy="120032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STANDAR  </a:t>
            </a:r>
            <a:r>
              <a:rPr lang="id-ID" sz="3600" b="1" dirty="0" smtClean="0">
                <a:solidFill>
                  <a:srgbClr val="FFFF00"/>
                </a:solidFill>
                <a:latin typeface="Copperplate Gothic Bold" pitchFamily="34" charset="0"/>
              </a:rPr>
              <a:t>kualifikasi</a:t>
            </a:r>
            <a:endParaRPr lang="id-ID" sz="3200" b="1" dirty="0" smtClean="0">
              <a:solidFill>
                <a:srgbClr val="FFFF00"/>
              </a:solidFill>
              <a:latin typeface="Copperplate Gothic Bold" pitchFamily="34" charset="0"/>
            </a:endParaRPr>
          </a:p>
          <a:p>
            <a:pPr algn="ctr"/>
            <a:r>
              <a:rPr lang="id-ID" sz="3600" b="1" dirty="0" smtClean="0">
                <a:solidFill>
                  <a:srgbClr val="FFFF00"/>
                </a:solidFill>
                <a:latin typeface="Copperplate Gothic Bold" pitchFamily="34" charset="0"/>
              </a:rPr>
              <a:t>Kompetensi pelatih pramuka</a:t>
            </a:r>
            <a:endParaRPr lang="id-ID" sz="3600" b="1" dirty="0">
              <a:solidFill>
                <a:srgbClr val="FFFF00"/>
              </a:solidFill>
              <a:latin typeface="Copperplate Goth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1772816"/>
            <a:ext cx="6840760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Pengadaan dan Distribusi Buku Panduan Pembina Pramuka S G T D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9712" y="2784410"/>
            <a:ext cx="6840760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Pengembangan Diklat Vocasi Pramuka Penegak dan </a:t>
            </a: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Pandega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936" y="1818983"/>
            <a:ext cx="1215752" cy="7848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2024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3966155"/>
            <a:ext cx="6840760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Peningkatan Kapasitas Pelatih Pramuka </a:t>
            </a: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Melalui  </a:t>
            </a: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IT  sebagai Metode Pembelajaran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975447"/>
            <a:ext cx="1215752" cy="7848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2026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79712" y="5143341"/>
            <a:ext cx="6840760" cy="461665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Sertifikasi Tenaga Pendidik Kepramukaan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5143341"/>
            <a:ext cx="1215752" cy="461665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latin typeface="Copperplate Gothic Bold" pitchFamily="34" charset="0"/>
              </a:rPr>
              <a:t>2027</a:t>
            </a:r>
            <a:endParaRPr lang="id-ID" sz="2400" b="1" dirty="0">
              <a:latin typeface="Copperplate Gothic Bold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2814" y="5919663"/>
            <a:ext cx="684076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Sertifikasi Tenaga Pendidik Kepramukaan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622" y="5919663"/>
            <a:ext cx="1215752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latin typeface="Copperplate Gothic Bold" pitchFamily="34" charset="0"/>
              </a:rPr>
              <a:t>2028</a:t>
            </a:r>
            <a:endParaRPr lang="id-ID" sz="2400" b="1" dirty="0">
              <a:latin typeface="Copperplate Gothic Bold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2936" y="2847036"/>
            <a:ext cx="1215752" cy="78483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2025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02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122" name="Picture 2" descr="C:\Users\ACER\Picture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332656"/>
            <a:ext cx="8568952" cy="107721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Pembaharuan kurikulum pusdiklat</a:t>
            </a:r>
          </a:p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Sesuai jenjang dan berkualitas</a:t>
            </a:r>
            <a:endParaRPr lang="id-ID" sz="3600" b="1" dirty="0">
              <a:solidFill>
                <a:srgbClr val="FFFF00"/>
              </a:solidFill>
              <a:latin typeface="Copperplate Goth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1772816"/>
            <a:ext cx="6840760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Penyusunan Kurikulum Kursus Pelatih Pembina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9712" y="2784410"/>
            <a:ext cx="6840760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Penyusunan Kurikulum Panduan Pembina Pramuka Berprestasi (Inovatif)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936" y="1818983"/>
            <a:ext cx="1215752" cy="7848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2024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3845282"/>
            <a:ext cx="6840760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Peningkatan Kapasitas Tata Kelola Pusdiklat Diklat Sekretaris Pusdiklat Gerakan Pramuka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854574"/>
            <a:ext cx="1215752" cy="7848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2026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79712" y="4828021"/>
            <a:ext cx="6840760" cy="830997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Peningkatan Kapasitas Pembina Pramuka Melalui Kompetisi Pembina Inovatif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2936" y="2847036"/>
            <a:ext cx="1215752" cy="78483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2025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79712" y="5798442"/>
            <a:ext cx="684076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Peningkatan Kapasitas Pembina Pramuka Melalui Kompetisi Pembina Inovatif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936" y="4843350"/>
            <a:ext cx="1215752" cy="784830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2027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2936" y="5844609"/>
            <a:ext cx="1215752" cy="7848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2028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57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122" name="Picture 2" descr="C:\Users\ACER\Picture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332656"/>
            <a:ext cx="8568952" cy="107721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Pembaharuan kurikulum pusdiklat</a:t>
            </a:r>
          </a:p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Sesuai jenjang dan berkualitas</a:t>
            </a:r>
            <a:endParaRPr lang="id-ID" sz="3600" b="1" dirty="0">
              <a:solidFill>
                <a:srgbClr val="FFFF00"/>
              </a:solidFill>
              <a:latin typeface="Copperplate Goth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1772816"/>
            <a:ext cx="6840760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Penyusunan Kurikulum Kursus Pamong  dan Instruktur Satuan Karya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9712" y="2784410"/>
            <a:ext cx="6840760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Diklat Pengelolaan Pangkalan Satuan Karya Pramuka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936" y="1818983"/>
            <a:ext cx="1215752" cy="7848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2024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3845282"/>
            <a:ext cx="6840760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Peningkatan Kapasitas Pengelolaan Pangkalan Satuan Karya Wilayah Barat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854574"/>
            <a:ext cx="1215752" cy="7848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2026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79712" y="4828021"/>
            <a:ext cx="6840760" cy="830997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Peningkatan Kapasitas Pengelolaan Pangkalan Satuan Karya Wilayah Timur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2936" y="2847036"/>
            <a:ext cx="1215752" cy="78483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2025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79712" y="5798442"/>
            <a:ext cx="684076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>
                <a:latin typeface="Cambria" pitchFamily="18" charset="0"/>
              </a:rPr>
              <a:t>Peningkatan </a:t>
            </a:r>
            <a:r>
              <a:rPr lang="id-ID" sz="2400" b="1" dirty="0" smtClean="0">
                <a:latin typeface="Cambria" pitchFamily="18" charset="0"/>
              </a:rPr>
              <a:t>Kapasitas </a:t>
            </a:r>
            <a:r>
              <a:rPr lang="id-ID" sz="2400" b="1" dirty="0">
                <a:latin typeface="Cambria" pitchFamily="18" charset="0"/>
              </a:rPr>
              <a:t>Pengelolaan </a:t>
            </a:r>
            <a:r>
              <a:rPr lang="id-ID" sz="2400" b="1" dirty="0" smtClean="0">
                <a:latin typeface="Cambria" pitchFamily="18" charset="0"/>
              </a:rPr>
              <a:t>Pangkalan </a:t>
            </a:r>
            <a:r>
              <a:rPr lang="id-ID" sz="2400" b="1" dirty="0">
                <a:latin typeface="Cambria" pitchFamily="18" charset="0"/>
              </a:rPr>
              <a:t>Satuan Karya Wilayah </a:t>
            </a:r>
            <a:r>
              <a:rPr lang="id-ID" sz="2400" b="1" dirty="0" smtClean="0">
                <a:latin typeface="Cambria" pitchFamily="18" charset="0"/>
              </a:rPr>
              <a:t>Tengah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936" y="4843350"/>
            <a:ext cx="1215752" cy="784830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2027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2936" y="5844609"/>
            <a:ext cx="1215752" cy="7848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2028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79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122" name="Picture 2" descr="C:\Users\ACER\Picture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332656"/>
            <a:ext cx="8568952" cy="107721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Penyusunan skkni </a:t>
            </a:r>
          </a:p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Untuk para propeseonal</a:t>
            </a:r>
            <a:endParaRPr lang="id-ID" sz="3600" b="1" dirty="0">
              <a:solidFill>
                <a:srgbClr val="FFFF00"/>
              </a:solidFill>
              <a:latin typeface="Copperplate Goth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1772816"/>
            <a:ext cx="6840760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Penetapan SKKNI Pelatih, Pembina, Pamong dan Instruktur 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9712" y="2784410"/>
            <a:ext cx="6840760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Pengembangan SDM Kwartir melalui SKKNI Tenaga Pendidik Kepramukaan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936" y="1818983"/>
            <a:ext cx="1215752" cy="7848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2024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3845282"/>
            <a:ext cx="6840760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Pendirian Lembaga Sertifikasi Tenaga Pendidik Kepramukaan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854574"/>
            <a:ext cx="1215752" cy="7848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2026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79712" y="4828021"/>
            <a:ext cx="6840760" cy="830997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Oprasionalisasi Lembaga Sertifikasi Pendidik Kepramukaan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2936" y="2847036"/>
            <a:ext cx="1215752" cy="78483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2025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79712" y="5798442"/>
            <a:ext cx="684076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Pelaksanaan Sertifikasi</a:t>
            </a:r>
          </a:p>
          <a:p>
            <a:r>
              <a:rPr lang="id-ID" sz="2400" b="1" dirty="0" smtClean="0">
                <a:latin typeface="Cambria" pitchFamily="18" charset="0"/>
              </a:rPr>
              <a:t>Tenaga Pendidik Kepramukaan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936" y="4843350"/>
            <a:ext cx="1215752" cy="784830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2027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2936" y="5844609"/>
            <a:ext cx="1215752" cy="7848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2028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86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122" name="Picture 2" descr="C:\Users\ACER\Picture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332656"/>
            <a:ext cx="8568952" cy="107721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Pengembangan sistem Pengelolaan </a:t>
            </a:r>
          </a:p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Diklat Anggota dewasa</a:t>
            </a:r>
            <a:endParaRPr lang="id-ID" sz="3600" b="1" dirty="0">
              <a:solidFill>
                <a:srgbClr val="FFFF00"/>
              </a:solidFill>
              <a:latin typeface="Copperplate Goth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1772816"/>
            <a:ext cx="6840760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Pusdiklat Mampu Menyelenggarakan Diklat Sesuai Standar Mutu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9712" y="2784410"/>
            <a:ext cx="6840760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Review dan Sosialisasi Bahan Seserahan </a:t>
            </a:r>
          </a:p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(KML, KPD dn KPL) 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936" y="1818983"/>
            <a:ext cx="1215752" cy="7848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2024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3845282"/>
            <a:ext cx="6840760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Peningkatan Kapasitas Kepala Pusdiklatda dan Pusdiklatcab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854574"/>
            <a:ext cx="1215752" cy="7848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2026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79712" y="4828021"/>
            <a:ext cx="6840760" cy="830997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Peningkatan Pengelolaan Sarana Prasarana Pusdiklat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2936" y="2847036"/>
            <a:ext cx="1215752" cy="78483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opperplate Gothic Bold" pitchFamily="34" charset="0"/>
              </a:rPr>
              <a:t>2025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79712" y="5798442"/>
            <a:ext cx="684076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Peningatan Pengelolaan Sarana Prasaran Perpustakaan Kwarnas, Kwarda dan Kwarcab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936" y="4843350"/>
            <a:ext cx="1215752" cy="784830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2027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2936" y="5844609"/>
            <a:ext cx="1215752" cy="7848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endParaRPr lang="id-ID" sz="1000" b="1" dirty="0" smtClean="0">
              <a:solidFill>
                <a:schemeClr val="bg1"/>
              </a:solidFill>
              <a:latin typeface="Copperplate Gothic Bold" pitchFamily="34" charset="0"/>
            </a:endParaRPr>
          </a:p>
          <a:p>
            <a:pPr algn="ctr"/>
            <a:r>
              <a:rPr lang="id-ID" sz="2400" b="1" dirty="0" smtClean="0">
                <a:latin typeface="Copperplate Gothic Bold" pitchFamily="34" charset="0"/>
              </a:rPr>
              <a:t>2028</a:t>
            </a:r>
          </a:p>
          <a:p>
            <a:pPr algn="ctr"/>
            <a:endParaRPr lang="id-ID" sz="1100" b="1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73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122" name="Picture 2" descr="C:\Users\ACER\Picture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332656"/>
            <a:ext cx="8568952" cy="107721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Terlaksananya kursus – kursus </a:t>
            </a:r>
          </a:p>
          <a:p>
            <a:pPr algn="ctr"/>
            <a:r>
              <a:rPr lang="id-ID" sz="3200" b="1" dirty="0" smtClean="0">
                <a:solidFill>
                  <a:srgbClr val="FFFF00"/>
                </a:solidFill>
                <a:latin typeface="Copperplate Gothic Bold" pitchFamily="34" charset="0"/>
              </a:rPr>
              <a:t>Atau Diklat Anggota dewasa</a:t>
            </a:r>
            <a:endParaRPr lang="id-ID" sz="3600" b="1" dirty="0">
              <a:solidFill>
                <a:srgbClr val="FFFF00"/>
              </a:solidFill>
              <a:latin typeface="Copperplate Gothic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772816"/>
            <a:ext cx="5328592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Kursus Pembina Pramuka KMD – KML Tingkat Cabang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094" y="2794089"/>
            <a:ext cx="5323018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Kursus Pelatih Pembina KPD </a:t>
            </a:r>
          </a:p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Tingkat Daerah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1137" y="3845282"/>
            <a:ext cx="5348975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Kursus Pelatih Pembina KPL</a:t>
            </a:r>
          </a:p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Tingkat Daerah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1137" y="4869160"/>
            <a:ext cx="5348975" cy="830997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r>
              <a:rPr lang="id-ID" sz="2300" b="1" dirty="0" smtClean="0">
                <a:latin typeface="Cambria" pitchFamily="18" charset="0"/>
              </a:rPr>
              <a:t>Kursus Pembina Mahir KMD Pandega</a:t>
            </a:r>
          </a:p>
          <a:p>
            <a:r>
              <a:rPr lang="id-ID" sz="2300" b="1" dirty="0" smtClean="0">
                <a:latin typeface="Cambria" pitchFamily="18" charset="0"/>
              </a:rPr>
              <a:t>Tingkat Daerah</a:t>
            </a:r>
            <a:endParaRPr lang="id-ID" sz="2300" b="1" dirty="0">
              <a:latin typeface="Cambr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7708" y="5877272"/>
            <a:ext cx="547642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latin typeface="Cambria" pitchFamily="18" charset="0"/>
              </a:rPr>
              <a:t>Pendidikan dan Pelatihan Instruktur </a:t>
            </a:r>
          </a:p>
          <a:p>
            <a:r>
              <a:rPr lang="id-ID" sz="2400" b="1" dirty="0" smtClean="0">
                <a:latin typeface="Cambria" pitchFamily="18" charset="0"/>
              </a:rPr>
              <a:t>Muda (PPIM)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40152" y="1744237"/>
            <a:ext cx="2870934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latin typeface="Cambria" pitchFamily="18" charset="0"/>
              </a:rPr>
              <a:t>Dilaksanakan Setiap Tahun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40152" y="2729364"/>
            <a:ext cx="2880320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Dilaksanakan Setiap Tahun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40153" y="3854288"/>
            <a:ext cx="2880320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Dilaksanakan  1 X </a:t>
            </a:r>
          </a:p>
          <a:p>
            <a:pPr algn="ctr"/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Selama Masa Bakti</a:t>
            </a:r>
            <a:endParaRPr lang="id-ID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40153" y="4869160"/>
            <a:ext cx="2870934" cy="830997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latin typeface="Cambria" pitchFamily="18" charset="0"/>
              </a:rPr>
              <a:t>Dilaksanakan 2 x</a:t>
            </a:r>
          </a:p>
          <a:p>
            <a:pPr algn="ctr"/>
            <a:r>
              <a:rPr lang="id-ID" sz="2400" b="1" dirty="0" smtClean="0">
                <a:latin typeface="Cambria" pitchFamily="18" charset="0"/>
              </a:rPr>
              <a:t>Selama Masa Bakti</a:t>
            </a:r>
            <a:endParaRPr lang="id-ID" sz="2400" b="1" dirty="0"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49539" y="5838101"/>
            <a:ext cx="2870934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 smtClean="0">
                <a:latin typeface="Cambria" pitchFamily="18" charset="0"/>
              </a:rPr>
              <a:t>Dilaksanakan 2 x</a:t>
            </a:r>
          </a:p>
          <a:p>
            <a:pPr algn="ctr"/>
            <a:r>
              <a:rPr lang="id-ID" sz="2400" b="1" dirty="0" smtClean="0">
                <a:latin typeface="Cambria" pitchFamily="18" charset="0"/>
              </a:rPr>
              <a:t>Selama Masa Bakti</a:t>
            </a:r>
            <a:endParaRPr lang="id-ID" sz="24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15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255</TotalTime>
  <Words>403</Words>
  <Application>Microsoft Office PowerPoint</Application>
  <PresentationFormat>On-screen Show (4:3)</PresentationFormat>
  <Paragraphs>139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Opulent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ACER</cp:lastModifiedBy>
  <cp:revision>21</cp:revision>
  <dcterms:created xsi:type="dcterms:W3CDTF">2024-05-07T16:39:57Z</dcterms:created>
  <dcterms:modified xsi:type="dcterms:W3CDTF">2024-05-09T08:30:37Z</dcterms:modified>
</cp:coreProperties>
</file>